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8" r:id="rId8"/>
    <p:sldId id="261" r:id="rId9"/>
    <p:sldId id="262" r:id="rId10"/>
    <p:sldId id="263" r:id="rId11"/>
    <p:sldId id="265" r:id="rId12"/>
    <p:sldId id="266" r:id="rId13"/>
    <p:sldId id="271" r:id="rId14"/>
    <p:sldId id="267" r:id="rId15"/>
    <p:sldId id="272" r:id="rId16"/>
    <p:sldId id="270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3C7C-BC5E-4773-BBE9-C269C29B909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0A8E-8C04-478F-A057-5AF8AE73B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917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3C7C-BC5E-4773-BBE9-C269C29B909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0A8E-8C04-478F-A057-5AF8AE73B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227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3C7C-BC5E-4773-BBE9-C269C29B909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0A8E-8C04-478F-A057-5AF8AE73B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364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3C7C-BC5E-4773-BBE9-C269C29B909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0A8E-8C04-478F-A057-5AF8AE73B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670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3C7C-BC5E-4773-BBE9-C269C29B909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0A8E-8C04-478F-A057-5AF8AE73B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003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3C7C-BC5E-4773-BBE9-C269C29B909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0A8E-8C04-478F-A057-5AF8AE73B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248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3C7C-BC5E-4773-BBE9-C269C29B909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0A8E-8C04-478F-A057-5AF8AE73B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073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3C7C-BC5E-4773-BBE9-C269C29B909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0A8E-8C04-478F-A057-5AF8AE73B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697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3C7C-BC5E-4773-BBE9-C269C29B909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0A8E-8C04-478F-A057-5AF8AE73B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312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3C7C-BC5E-4773-BBE9-C269C29B909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0A8E-8C04-478F-A057-5AF8AE73B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076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3C7C-BC5E-4773-BBE9-C269C29B909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0A8E-8C04-478F-A057-5AF8AE73B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479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A3C7C-BC5E-4773-BBE9-C269C29B909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860A8E-8C04-478F-A057-5AF8AE73B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191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17371" y="2225619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4400" dirty="0" smtClean="0"/>
              <a:t>Attendance Workshop</a:t>
            </a:r>
          </a:p>
          <a:p>
            <a:pPr algn="ctr"/>
            <a:endParaRPr lang="en-GB" sz="4400" dirty="0" smtClean="0"/>
          </a:p>
          <a:p>
            <a:pPr algn="ctr"/>
            <a:r>
              <a:rPr lang="en-GB" sz="4400" dirty="0" smtClean="0"/>
              <a:t>Friday 21</a:t>
            </a:r>
            <a:r>
              <a:rPr lang="en-GB" sz="4400" baseline="30000" dirty="0" smtClean="0"/>
              <a:t>st</a:t>
            </a:r>
            <a:r>
              <a:rPr lang="en-GB" sz="4400" dirty="0" smtClean="0"/>
              <a:t> March 2025</a:t>
            </a:r>
            <a:endParaRPr lang="en-GB" sz="4400" dirty="0" smtClean="0"/>
          </a:p>
          <a:p>
            <a:pPr algn="ctr"/>
            <a:endParaRPr lang="en-US" sz="4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1883" y="368244"/>
            <a:ext cx="2466975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05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8344" y="856357"/>
            <a:ext cx="1097279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b="1" dirty="0" smtClean="0"/>
              <a:t>The </a:t>
            </a:r>
            <a:r>
              <a:rPr lang="en-GB" sz="3000" b="1" dirty="0"/>
              <a:t>law </a:t>
            </a:r>
            <a:r>
              <a:rPr lang="en-GB" sz="3000" dirty="0"/>
              <a:t>entitles every child of compulsory school age to an efficient, full-time education suitable to their age, aptitude, and any special educational need they may have. It is the </a:t>
            </a:r>
            <a:r>
              <a:rPr lang="en-GB" sz="3000" b="1" dirty="0"/>
              <a:t>legal responsibility</a:t>
            </a:r>
            <a:r>
              <a:rPr lang="en-GB" sz="3000" dirty="0"/>
              <a:t> of every parent to make sure their child receives that education either by attendance at a school or by education otherwise than at a school. </a:t>
            </a:r>
            <a:endParaRPr lang="en-GB" sz="30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/>
              <a:t>Where parents decide to have their child registered at school, they have an </a:t>
            </a:r>
            <a:r>
              <a:rPr lang="en-GB" sz="3000" b="1" dirty="0"/>
              <a:t>additional legal duty </a:t>
            </a:r>
            <a:r>
              <a:rPr lang="en-GB" sz="3000" dirty="0"/>
              <a:t>to ensure their child attends that school regularly. This means their child must attend every day that the school is open, except in a small number of allowable circumstances such as </a:t>
            </a:r>
            <a:r>
              <a:rPr lang="en-GB" sz="3000" b="1" dirty="0"/>
              <a:t>being too ill to attend </a:t>
            </a:r>
            <a:r>
              <a:rPr lang="en-GB" sz="3000" dirty="0"/>
              <a:t>or being given </a:t>
            </a:r>
            <a:r>
              <a:rPr lang="en-GB" sz="3000" b="1" dirty="0"/>
              <a:t>permission for an absence</a:t>
            </a:r>
            <a:r>
              <a:rPr lang="en-GB" sz="3000" dirty="0"/>
              <a:t> in advance from the school.</a:t>
            </a:r>
          </a:p>
        </p:txBody>
      </p:sp>
    </p:spTree>
    <p:extLst>
      <p:ext uri="{BB962C8B-B14F-4D97-AF65-F5344CB8AC3E}">
        <p14:creationId xmlns:p14="http://schemas.microsoft.com/office/powerpoint/2010/main" val="1178986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71897" y="563438"/>
            <a:ext cx="915270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It is essential for pupils to get the most out of their school experience, including their attainment, wellbeing, and wider life chances. 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The pupils with the highest attainment at the end of key stage 2 and key stage 4 have higher rates of attendance over the key stage compared to those with the lowest attainment. 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At KS2, pupils not meeting the expected standard in reading, writing and maths had an overall absence rate of 4.7%, compared to 3.5% among those meeting the expected standard</a:t>
            </a:r>
            <a:r>
              <a:rPr lang="en-GB" sz="2800" dirty="0" smtClean="0"/>
              <a:t>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9602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375" t="22769" r="36614" b="6874"/>
          <a:stretch/>
        </p:blipFill>
        <p:spPr>
          <a:xfrm>
            <a:off x="3566885" y="779712"/>
            <a:ext cx="4052360" cy="572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93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46287" y="1256398"/>
            <a:ext cx="768554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An attendance rate of 95% is generally considered good; this allows for children to miss 9.5 days across the school year.</a:t>
            </a:r>
            <a:endParaRPr lang="en-GB" sz="3200" dirty="0">
              <a:solidFill>
                <a:srgbClr val="242424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2053" y="3392977"/>
            <a:ext cx="3314007" cy="331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55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08812" y="918980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b="1" dirty="0" smtClean="0"/>
          </a:p>
          <a:p>
            <a:pPr lvl="0"/>
            <a:r>
              <a:rPr lang="en-GB" sz="3600" b="1" dirty="0" smtClean="0"/>
              <a:t>Persistent</a:t>
            </a:r>
            <a:r>
              <a:rPr lang="en-GB" sz="3600" dirty="0" smtClean="0"/>
              <a:t> absence refers to pupils who miss 10% or more of school</a:t>
            </a:r>
          </a:p>
          <a:p>
            <a:endParaRPr lang="en-GB" sz="3600" b="1" dirty="0" smtClean="0"/>
          </a:p>
          <a:p>
            <a:r>
              <a:rPr lang="en-GB" sz="3600" b="1" dirty="0" smtClean="0"/>
              <a:t>Severe</a:t>
            </a:r>
            <a:r>
              <a:rPr lang="en-GB" sz="3600" dirty="0" smtClean="0"/>
              <a:t> absence refers to pupils who miss 50% or more of school. </a:t>
            </a:r>
          </a:p>
        </p:txBody>
      </p:sp>
    </p:spTree>
    <p:extLst>
      <p:ext uri="{BB962C8B-B14F-4D97-AF65-F5344CB8AC3E}">
        <p14:creationId xmlns:p14="http://schemas.microsoft.com/office/powerpoint/2010/main" val="17916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136" y="-52012"/>
            <a:ext cx="6772451" cy="7004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25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81348" y="1855275"/>
            <a:ext cx="8617131" cy="3056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800" dirty="0">
                <a:solidFill>
                  <a:srgbClr val="242424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Have a designated senior leader with overall responsibility for improving </a:t>
            </a:r>
            <a:r>
              <a:rPr lang="en-GB" sz="2800" dirty="0" smtClean="0">
                <a:solidFill>
                  <a:srgbClr val="242424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attendance</a:t>
            </a:r>
          </a:p>
          <a:p>
            <a:pPr>
              <a:lnSpc>
                <a:spcPct val="107000"/>
              </a:lnSpc>
              <a:buSzPts val="1000"/>
              <a:tabLst>
                <a:tab pos="457200" algn="l"/>
              </a:tabLst>
            </a:pPr>
            <a:endParaRPr lang="en-GB" sz="2800" dirty="0">
              <a:solidFill>
                <a:srgbClr val="242424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800" dirty="0"/>
              <a:t>Set high expectations for the attendance and punctuality of pupils and communicate these regularly to pupils and parents</a:t>
            </a:r>
          </a:p>
          <a:p>
            <a:pPr>
              <a:lnSpc>
                <a:spcPct val="107000"/>
              </a:lnSpc>
              <a:buSzPts val="1000"/>
              <a:tabLst>
                <a:tab pos="457200" algn="l"/>
              </a:tabLst>
            </a:pP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15290" y="862149"/>
            <a:ext cx="4088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Schools must: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7259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4696" y="1671268"/>
            <a:ext cx="970134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Contact parents on the first day of absence where a reason hasn't been provided and continue doing so where needed to ensure safeguarding</a:t>
            </a:r>
          </a:p>
          <a:p>
            <a:pPr lvl="0"/>
            <a:r>
              <a:rPr lang="en-GB" sz="2400" dirty="0" smtClean="0"/>
              <a:t> 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Review absences that are not explained for each session and contact parents to find out the reason why, and when the pupil will return</a:t>
            </a:r>
          </a:p>
          <a:p>
            <a:pPr lvl="0"/>
            <a:endParaRPr lang="en-GB" sz="24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Regularly inform parents about their child’s attendance and absence levels</a:t>
            </a:r>
          </a:p>
          <a:p>
            <a:pPr lvl="0"/>
            <a:endParaRPr lang="en-GB" sz="24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Hold regular meetings with parents of pupils considered to be vulnerable or those that are persistently or severely absent</a:t>
            </a:r>
            <a:endParaRPr lang="en-GB" sz="2400" dirty="0"/>
          </a:p>
        </p:txBody>
      </p:sp>
      <p:sp>
        <p:nvSpPr>
          <p:cNvPr id="3" name="Rectangle 2"/>
          <p:cNvSpPr/>
          <p:nvPr/>
        </p:nvSpPr>
        <p:spPr>
          <a:xfrm>
            <a:off x="913560" y="644826"/>
            <a:ext cx="24931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Schools must:</a:t>
            </a:r>
          </a:p>
        </p:txBody>
      </p:sp>
    </p:spTree>
    <p:extLst>
      <p:ext uri="{BB962C8B-B14F-4D97-AF65-F5344CB8AC3E}">
        <p14:creationId xmlns:p14="http://schemas.microsoft.com/office/powerpoint/2010/main" val="80981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2777" y="921327"/>
            <a:ext cx="9379131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/>
              <a:t>In the first instance</a:t>
            </a:r>
            <a:r>
              <a:rPr lang="en-GB" sz="2400" dirty="0" smtClean="0"/>
              <a:t>  school is expected to support pupils and parents by, for example:</a:t>
            </a:r>
          </a:p>
          <a:p>
            <a:pPr lvl="0"/>
            <a:endParaRPr lang="en-GB" sz="24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Working together to understand and address any in-school barriers to attendance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Meeting with those at risk of persistent or severe absence and agreeing actions or interventions to improve the situation  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Making referrals to services and organisations that can provide support</a:t>
            </a:r>
          </a:p>
          <a:p>
            <a:endParaRPr lang="en-GB" sz="2400" b="1" dirty="0" smtClean="0"/>
          </a:p>
          <a:p>
            <a:endParaRPr lang="en-GB" sz="2400" b="1" dirty="0"/>
          </a:p>
          <a:p>
            <a:r>
              <a:rPr lang="en-GB" sz="2400" b="1" dirty="0" smtClean="0"/>
              <a:t>Where absence intensifies</a:t>
            </a:r>
            <a:r>
              <a:rPr lang="en-GB" sz="2400" dirty="0" smtClean="0"/>
              <a:t>, school is expected to provide additional support, such as: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Holding more formal conversations with the parents and pupils 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Working with your local authority (LA) and other relevant partners</a:t>
            </a:r>
          </a:p>
          <a:p>
            <a:endParaRPr lang="en-GB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404949" y="169816"/>
            <a:ext cx="3574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/>
              <a:t>School Responsibilities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81186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76549" y="587829"/>
            <a:ext cx="8974182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/>
              <a:t>Where a pupil is persistently absent, the </a:t>
            </a:r>
            <a:r>
              <a:rPr lang="en-GB" sz="2800" b="1" dirty="0" err="1" smtClean="0"/>
              <a:t>DfE</a:t>
            </a:r>
            <a:r>
              <a:rPr lang="en-GB" sz="2800" b="1" dirty="0" smtClean="0"/>
              <a:t> expects schools to also:</a:t>
            </a:r>
          </a:p>
          <a:p>
            <a:pPr lvl="0"/>
            <a:endParaRPr lang="en-GB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Put additional targeted support in place to remove any barriers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Work with the LA on legal intervention where support is not working or being engaged with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Intensify support through statutory children's social care, where there are safeguarding concerns </a:t>
            </a:r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43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97727" y="2296186"/>
            <a:ext cx="906562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At high school, children who have </a:t>
            </a:r>
            <a:r>
              <a:rPr lang="en-GB" sz="2000" dirty="0" smtClean="0"/>
              <a:t>had </a:t>
            </a:r>
            <a:r>
              <a:rPr lang="en-GB" sz="2000" dirty="0"/>
              <a:t>poor attendance during their school career are </a:t>
            </a:r>
            <a:r>
              <a:rPr lang="en-GB" sz="2000" b="1" dirty="0"/>
              <a:t>more likely to drop out</a:t>
            </a:r>
            <a:r>
              <a:rPr lang="en-GB" sz="2000" dirty="0"/>
              <a:t>; often due to underachievement and or problematic friendships.  They are </a:t>
            </a:r>
            <a:r>
              <a:rPr lang="en-GB" sz="2000" b="1" dirty="0"/>
              <a:t>3-6 times more likely to become involved with the police </a:t>
            </a:r>
            <a:r>
              <a:rPr lang="en-GB" sz="2000" dirty="0"/>
              <a:t>either as </a:t>
            </a:r>
            <a:r>
              <a:rPr lang="en-GB" sz="2000" b="1" dirty="0"/>
              <a:t>perpetrators or victims </a:t>
            </a:r>
            <a:r>
              <a:rPr lang="en-GB" sz="2000" dirty="0"/>
              <a:t>of crime. </a:t>
            </a:r>
          </a:p>
          <a:p>
            <a:endParaRPr lang="en-GB" sz="2000" dirty="0"/>
          </a:p>
          <a:p>
            <a:r>
              <a:rPr lang="en-GB" sz="2000" dirty="0"/>
              <a:t>Children who attend school regularly build up more resistance to minor illnesses; some parents will find they need to raise the threshold a little as a child transfers from Nursery to Reception to meet the schools attendance expectations.</a:t>
            </a:r>
          </a:p>
          <a:p>
            <a:endParaRPr lang="en-GB" sz="2000" dirty="0"/>
          </a:p>
          <a:p>
            <a:r>
              <a:rPr lang="en-GB" sz="2000" dirty="0"/>
              <a:t>Interacting with children as part of their daily routine at school is absolutely essential for their mental, social and emotional development. Today, a huge number of children are starting school at a series disadvantage because of underdeveloped communication difficulties.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6406" y="229901"/>
            <a:ext cx="273367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36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399" y="1354975"/>
            <a:ext cx="46966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Reasons for absence:</a:t>
            </a:r>
          </a:p>
          <a:p>
            <a:endParaRPr lang="en-GB" sz="2400" dirty="0"/>
          </a:p>
          <a:p>
            <a:r>
              <a:rPr lang="en-GB" sz="2400" dirty="0" smtClean="0"/>
              <a:t>Illness:</a:t>
            </a:r>
          </a:p>
          <a:p>
            <a:r>
              <a:rPr lang="en-GB" sz="2400" dirty="0" smtClean="0"/>
              <a:t>Chronic and acute (pupil)</a:t>
            </a:r>
          </a:p>
          <a:p>
            <a:endParaRPr lang="en-GB" sz="2400" dirty="0"/>
          </a:p>
          <a:p>
            <a:r>
              <a:rPr lang="en-GB" sz="2400" dirty="0" smtClean="0"/>
              <a:t>Sporting</a:t>
            </a:r>
          </a:p>
          <a:p>
            <a:endParaRPr lang="en-GB" sz="2400" dirty="0"/>
          </a:p>
          <a:p>
            <a:r>
              <a:rPr lang="en-GB" sz="2400" dirty="0" smtClean="0"/>
              <a:t>Religious Observance</a:t>
            </a:r>
          </a:p>
          <a:p>
            <a:endParaRPr lang="en-GB" sz="2400" dirty="0"/>
          </a:p>
          <a:p>
            <a:r>
              <a:rPr lang="en-GB" sz="2400" dirty="0" smtClean="0"/>
              <a:t>Holiday</a:t>
            </a:r>
          </a:p>
          <a:p>
            <a:endParaRPr lang="en-GB" sz="2400" dirty="0"/>
          </a:p>
          <a:p>
            <a:r>
              <a:rPr lang="en-GB" sz="2400" dirty="0" smtClean="0"/>
              <a:t>Anxiety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6274" y="780270"/>
            <a:ext cx="4108912" cy="2866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0196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6011" y="1826635"/>
            <a:ext cx="1068541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Your child starts working as soon as they come into their classroom in the morning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If your child is just </a:t>
            </a:r>
            <a:r>
              <a:rPr lang="en-GB" sz="2800" b="1" dirty="0"/>
              <a:t>5 minutes late </a:t>
            </a:r>
            <a:r>
              <a:rPr lang="en-GB" sz="2800" dirty="0"/>
              <a:t>every day, then they could be missing out on 25 minutes of learning a week: Over a typical 6 week term, this would be 150 minutes – that’s 2½ hours learning time!   In the course of a school year (31 weeks) this would rise to 775 minutes, or nearly 13 </a:t>
            </a:r>
            <a:r>
              <a:rPr lang="en-GB" sz="2800" dirty="0" smtClean="0"/>
              <a:t>hours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Just imagine if you are always 10 minutes late…..that could be nearly 26 hours of missed learning!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8370" y="293110"/>
            <a:ext cx="2981325" cy="15335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56705" y="216131"/>
            <a:ext cx="26218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 smtClean="0"/>
              <a:t>Lateness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7863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80" y="483090"/>
            <a:ext cx="4677795" cy="245961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2202" y="3366483"/>
            <a:ext cx="866463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PENALTY </a:t>
            </a:r>
            <a:r>
              <a:rPr lang="en-GB" b="1" dirty="0" smtClean="0"/>
              <a:t>FINES</a:t>
            </a:r>
          </a:p>
          <a:p>
            <a:endParaRPr lang="en-GB" b="1" dirty="0"/>
          </a:p>
          <a:p>
            <a:r>
              <a:rPr lang="en-GB" dirty="0"/>
              <a:t>On the 19th August, penalty fines increased to </a:t>
            </a:r>
            <a:r>
              <a:rPr lang="en-GB" b="1" dirty="0"/>
              <a:t>£160</a:t>
            </a:r>
            <a:r>
              <a:rPr lang="en-GB" dirty="0"/>
              <a:t> payable within 28 days, reducing to £80 if paid within 21 days. Notices can be </a:t>
            </a:r>
            <a:r>
              <a:rPr lang="en-GB" dirty="0" smtClean="0"/>
              <a:t>issued </a:t>
            </a:r>
            <a:r>
              <a:rPr lang="en-GB" b="1" dirty="0"/>
              <a:t>per parent, per child</a:t>
            </a:r>
            <a:r>
              <a:rPr lang="en-GB" dirty="0"/>
              <a:t>. For example if two siblings are absent, each parent would receive two fines. This is a total of £640.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352202" y="5058035"/>
            <a:ext cx="8382002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Missed Sessions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Being late after registration for 10 sessions in 10 weeks, or being collected early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result in a penalty notice.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6484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7647" y="796834"/>
            <a:ext cx="981020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Top Tips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Know the timetable. Ensure PE kit or homework is packed up the night before to avoid running around. Prep uniform in advance.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Get into the habit of doing homework in the evening to avoid morning stress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Have a healthy bedtime routine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Allow plenty of time for your journey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Talk to the team, teachers, Learning Support Assistants, Office, Senior Leaders. We are all here to help!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9767" y="4427231"/>
            <a:ext cx="3657070" cy="2430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32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96789" y="2466201"/>
            <a:ext cx="38404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Questions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98579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</TotalTime>
  <Words>970</Words>
  <Application>Microsoft Office PowerPoint</Application>
  <PresentationFormat>Widescreen</PresentationFormat>
  <Paragraphs>84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Arran</dc:creator>
  <cp:lastModifiedBy>trusol</cp:lastModifiedBy>
  <cp:revision>8</cp:revision>
  <dcterms:created xsi:type="dcterms:W3CDTF">2024-09-18T07:08:49Z</dcterms:created>
  <dcterms:modified xsi:type="dcterms:W3CDTF">2025-03-21T11:53:16Z</dcterms:modified>
</cp:coreProperties>
</file>